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9" r:id="rId9"/>
    <p:sldId id="263" r:id="rId10"/>
    <p:sldId id="266" r:id="rId11"/>
    <p:sldId id="264" r:id="rId12"/>
    <p:sldId id="265" r:id="rId13"/>
    <p:sldId id="267" r:id="rId14"/>
    <p:sldId id="268" r:id="rId15"/>
    <p:sldId id="270" r:id="rId16"/>
    <p:sldId id="271" r:id="rId17"/>
    <p:sldId id="275" r:id="rId18"/>
    <p:sldId id="272" r:id="rId19"/>
    <p:sldId id="276" r:id="rId20"/>
    <p:sldId id="277" r:id="rId21"/>
    <p:sldId id="273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B5293"/>
    <a:srgbClr val="068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Темный стиль 1 -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94400" autoAdjust="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0" y="3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1151947-E8BA-4F13-8B7E-3B9A2EA609FA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8024" y="1505737"/>
            <a:ext cx="2814464" cy="3353544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rgbClr val="FF6600"/>
                </a:solidFill>
              </a:rPr>
              <a:t>P</a:t>
            </a:r>
            <a:r>
              <a:rPr lang="en-US" sz="6000" dirty="0" smtClean="0">
                <a:solidFill>
                  <a:schemeClr val="tx1"/>
                </a:solidFill>
              </a:rPr>
              <a:t>ortable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A</a:t>
            </a:r>
            <a:r>
              <a:rPr lang="en-US" sz="6000" dirty="0" smtClean="0">
                <a:solidFill>
                  <a:schemeClr val="tx1"/>
                </a:solidFill>
              </a:rPr>
              <a:t>rduino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B</a:t>
            </a:r>
            <a:r>
              <a:rPr lang="en-US" sz="6000" dirty="0" smtClean="0">
                <a:solidFill>
                  <a:schemeClr val="tx1"/>
                </a:solidFill>
              </a:rPr>
              <a:t>rain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S</a:t>
            </a:r>
            <a:r>
              <a:rPr lang="en-US" sz="6000" dirty="0" smtClean="0">
                <a:solidFill>
                  <a:schemeClr val="tx1"/>
                </a:solidFill>
              </a:rPr>
              <a:t>ystem</a:t>
            </a: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2472634"/>
            <a:ext cx="1980000" cy="13317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5698576"/>
            <a:ext cx="1980000" cy="3629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15601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Минск </a:t>
            </a:r>
            <a:r>
              <a:rPr lang="ru-RU" sz="2000" b="1" dirty="0" smtClean="0"/>
              <a:t>2015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940152" y="5475688"/>
            <a:ext cx="2847392" cy="4001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latin typeface="+mn-lt"/>
              </a:rPr>
              <a:t>Артём Понкратов</a:t>
            </a:r>
            <a:endParaRPr lang="en-US" sz="2000" b="1" dirty="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4213453"/>
            <a:ext cx="1980000" cy="125492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364204"/>
            <a:ext cx="1980000" cy="18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4448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подавления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дребезга кнопок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704176"/>
            <a:ext cx="5184576" cy="4389120"/>
          </a:xfrm>
        </p:spPr>
        <p:txBody>
          <a:bodyPr>
            <a:normAutofit/>
          </a:bodyPr>
          <a:lstStyle/>
          <a:p>
            <a:pPr>
              <a:buClr>
                <a:srgbClr val="FF6600"/>
              </a:buClr>
            </a:pPr>
            <a:r>
              <a:rPr lang="ru-RU" sz="2500" dirty="0" smtClean="0"/>
              <a:t>Резистор 10 кОм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Конденсатор 1 мкФ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Диод 1А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6 × Триггер </a:t>
            </a:r>
            <a:r>
              <a:rPr lang="ru-RU" sz="2500" dirty="0" err="1" smtClean="0"/>
              <a:t>Шмитта</a:t>
            </a:r>
            <a:r>
              <a:rPr lang="ru-RU" sz="2500" dirty="0" smtClean="0"/>
              <a:t> </a:t>
            </a:r>
            <a:br>
              <a:rPr lang="ru-RU" sz="2500" dirty="0" smtClean="0"/>
            </a:br>
            <a:r>
              <a:rPr lang="ru-RU" sz="2500" dirty="0" smtClean="0"/>
              <a:t>с инвертором в одном корпусе (микросхема </a:t>
            </a:r>
            <a:r>
              <a:rPr lang="en-US" sz="2500" dirty="0" smtClean="0"/>
              <a:t>IN74HC14AN</a:t>
            </a:r>
            <a:r>
              <a:rPr lang="ru-RU" sz="2500" dirty="0" smtClean="0"/>
              <a:t>)</a:t>
            </a:r>
            <a:endParaRPr lang="en-US" sz="2500" dirty="0"/>
          </a:p>
        </p:txBody>
      </p:sp>
      <p:pic>
        <p:nvPicPr>
          <p:cNvPr id="5124" name="Picture 4" descr="D:\Dropbox\Photos\PABS\2015-02-21 19.01.0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8" t="12814" r="22275" b="15024"/>
          <a:stretch/>
        </p:blipFill>
        <p:spPr bwMode="auto">
          <a:xfrm>
            <a:off x="1043608" y="4479042"/>
            <a:ext cx="3168352" cy="2171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6925" r="8039" b="7955"/>
          <a:stretch/>
        </p:blipFill>
        <p:spPr>
          <a:xfrm>
            <a:off x="5436097" y="1556792"/>
            <a:ext cx="3224225" cy="1810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400772"/>
            <a:ext cx="3224225" cy="1756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7" y="5182691"/>
            <a:ext cx="3224225" cy="154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40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6096"/>
            <a:ext cx="9144000" cy="63668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Пульты игроков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575440"/>
            <a:ext cx="4680520" cy="2357616"/>
          </a:xfrm>
        </p:spPr>
        <p:txBody>
          <a:bodyPr>
            <a:noAutofit/>
          </a:bodyPr>
          <a:lstStyle/>
          <a:p>
            <a:pPr>
              <a:buClr>
                <a:srgbClr val="FF6600"/>
              </a:buClr>
            </a:pPr>
            <a:r>
              <a:rPr lang="ru-RU" dirty="0" smtClean="0"/>
              <a:t>Корпус </a:t>
            </a:r>
            <a:r>
              <a:rPr lang="en-US" dirty="0" smtClean="0"/>
              <a:t>Z94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Кнопочный переключатель </a:t>
            </a:r>
            <a:r>
              <a:rPr lang="en-US" dirty="0" smtClean="0"/>
              <a:t>DS-320 </a:t>
            </a:r>
            <a:r>
              <a:rPr lang="ru-RU" dirty="0" smtClean="0"/>
              <a:t>без фиксации</a:t>
            </a:r>
          </a:p>
          <a:p>
            <a:pPr>
              <a:buClr>
                <a:srgbClr val="FF6600"/>
              </a:buClr>
            </a:pPr>
            <a:r>
              <a:rPr lang="en-US" dirty="0" smtClean="0"/>
              <a:t>RJ-45 </a:t>
            </a:r>
            <a:r>
              <a:rPr lang="ru-RU" dirty="0" smtClean="0"/>
              <a:t>розетка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Светодиод 5 мм</a:t>
            </a:r>
            <a:endParaRPr lang="en-US" dirty="0"/>
          </a:p>
        </p:txBody>
      </p:sp>
      <p:pic>
        <p:nvPicPr>
          <p:cNvPr id="2050" name="Picture 2" descr="D:\Dropbox\Photos\PABS\2015-01-18 20.15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5" t="11378" r="14595" b="38839"/>
          <a:stretch/>
        </p:blipFill>
        <p:spPr bwMode="auto">
          <a:xfrm>
            <a:off x="5103099" y="4043115"/>
            <a:ext cx="3539456" cy="1492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Dropbox\Photos\PABS\2015-01-25 22.16.2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0" t="29724" r="10625" b="31889"/>
          <a:stretch/>
        </p:blipFill>
        <p:spPr bwMode="auto">
          <a:xfrm>
            <a:off x="4602294" y="5645310"/>
            <a:ext cx="4036133" cy="110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Dropbox\Photos\PABS\2015-02-01 14.33.2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9" t="13268" r="33999" b="31437"/>
          <a:stretch/>
        </p:blipFill>
        <p:spPr bwMode="auto">
          <a:xfrm>
            <a:off x="5593828" y="1507626"/>
            <a:ext cx="3044599" cy="242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Dropbox\Photos\PABS\2015-02-02 10.47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1" t="9469" r="30829" b="23236"/>
          <a:stretch/>
        </p:blipFill>
        <p:spPr bwMode="auto">
          <a:xfrm>
            <a:off x="1043608" y="3989275"/>
            <a:ext cx="3384376" cy="2752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78464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Соединительный кабель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12896"/>
            <a:ext cx="3401383" cy="2832328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en-US" dirty="0" smtClean="0"/>
              <a:t>RJ-45</a:t>
            </a:r>
            <a:r>
              <a:rPr lang="ru-RU" dirty="0" smtClean="0"/>
              <a:t> вилка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Кабель </a:t>
            </a:r>
            <a:r>
              <a:rPr lang="ru-RU" dirty="0"/>
              <a:t>плоский телефонный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4-жильный </a:t>
            </a:r>
            <a:br>
              <a:rPr lang="ru-RU" dirty="0" smtClean="0"/>
            </a:br>
            <a:r>
              <a:rPr lang="ru-RU" dirty="0" smtClean="0"/>
              <a:t>TWT-TEL4</a:t>
            </a:r>
            <a:endParaRPr lang="ru-RU" dirty="0"/>
          </a:p>
        </p:txBody>
      </p:sp>
      <p:pic>
        <p:nvPicPr>
          <p:cNvPr id="4098" name="Picture 2" descr="D:\Dropbox\Photos\PABS\2015-02-20 09.56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" t="13843" r="19344"/>
          <a:stretch/>
        </p:blipFill>
        <p:spPr bwMode="auto">
          <a:xfrm>
            <a:off x="3652903" y="2204864"/>
            <a:ext cx="5286830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776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94488"/>
            <a:ext cx="9144000" cy="578328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Двухсегментный цифровой дисплей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347244"/>
            <a:ext cx="4186808" cy="2967608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err="1" smtClean="0"/>
              <a:t>Двухцифровой</a:t>
            </a:r>
            <a:r>
              <a:rPr lang="ru-RU" dirty="0" smtClean="0"/>
              <a:t> </a:t>
            </a:r>
            <a:r>
              <a:rPr lang="ru-RU" dirty="0" err="1" smtClean="0"/>
              <a:t>семисегментный</a:t>
            </a:r>
            <a:r>
              <a:rPr lang="ru-RU" dirty="0" smtClean="0"/>
              <a:t> дисплей </a:t>
            </a:r>
            <a:r>
              <a:rPr lang="en-US" dirty="0" smtClean="0"/>
              <a:t>GND-5622EF</a:t>
            </a:r>
            <a:endParaRPr lang="ru-RU" dirty="0" smtClean="0"/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14 × Резистор 500 Ом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2 × 8-битный сдвиговый регистр </a:t>
            </a:r>
            <a:r>
              <a:rPr lang="en-US" dirty="0" smtClean="0"/>
              <a:t>IN74HC595AN</a:t>
            </a:r>
            <a:endParaRPr lang="en-US" dirty="0"/>
          </a:p>
        </p:txBody>
      </p:sp>
      <p:pic>
        <p:nvPicPr>
          <p:cNvPr id="6146" name="Picture 2" descr="D:\Dropbox\Photos\PABS\2015-02-21 18.59.3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7" t="27964" r="39295" b="32027"/>
          <a:stretch/>
        </p:blipFill>
        <p:spPr bwMode="auto">
          <a:xfrm>
            <a:off x="5234187" y="1844824"/>
            <a:ext cx="3504207" cy="2463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Dropbox\Photos\PABS\2015-02-21 18.59.4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4" t="19301" r="23233" b="10518"/>
          <a:stretch/>
        </p:blipFill>
        <p:spPr bwMode="auto">
          <a:xfrm>
            <a:off x="5234188" y="4149080"/>
            <a:ext cx="3504207" cy="256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81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13912" cy="114300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Светодиодный индикатор активного игрока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131" y="2007488"/>
            <a:ext cx="8056301" cy="1493520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5 × </a:t>
            </a:r>
            <a:r>
              <a:rPr lang="ru-RU" dirty="0"/>
              <a:t>Резистор 500 Ом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8-битный </a:t>
            </a:r>
            <a:r>
              <a:rPr lang="ru-RU" dirty="0"/>
              <a:t>сдвиговый регистр </a:t>
            </a:r>
            <a:r>
              <a:rPr lang="en-US" dirty="0" smtClean="0"/>
              <a:t>IN74HC595AN</a:t>
            </a:r>
            <a:endParaRPr lang="ru-RU" dirty="0" smtClean="0"/>
          </a:p>
          <a:p>
            <a:pPr>
              <a:buClr>
                <a:srgbClr val="FF6600"/>
              </a:buClr>
            </a:pPr>
            <a:r>
              <a:rPr lang="ru-RU" dirty="0" smtClean="0"/>
              <a:t>5 × Светодиод 5мм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 descr="D:\Dropbox\Photos\PABS\2015-02-21 19.01.3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5" t="26143" r="18181" b="29274"/>
          <a:stretch/>
        </p:blipFill>
        <p:spPr bwMode="auto">
          <a:xfrm>
            <a:off x="1187624" y="3573016"/>
            <a:ext cx="7012310" cy="3007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27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92696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Альфа-тестирование 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15" y="1556792"/>
            <a:ext cx="8229600" cy="3850744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/>
              <a:t>Соединение</a:t>
            </a:r>
            <a:r>
              <a:rPr lang="ru-RU" dirty="0" smtClean="0"/>
              <a:t> всех элементов системы на </a:t>
            </a:r>
            <a:r>
              <a:rPr lang="ru-RU" dirty="0" err="1" smtClean="0"/>
              <a:t>беспаечной</a:t>
            </a:r>
            <a:r>
              <a:rPr lang="ru-RU" dirty="0" smtClean="0"/>
              <a:t> макетной плате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Тестирование режимов работы устройства</a:t>
            </a:r>
            <a:endParaRPr lang="en-US" dirty="0"/>
          </a:p>
        </p:txBody>
      </p:sp>
      <p:pic>
        <p:nvPicPr>
          <p:cNvPr id="8195" name="Picture 3" descr="D:\Dropbox\Photos\PABS\2015-03-04 00.03.5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22761" r="11410" b="17661"/>
          <a:stretch/>
        </p:blipFill>
        <p:spPr bwMode="auto">
          <a:xfrm>
            <a:off x="467544" y="3212976"/>
            <a:ext cx="8196665" cy="338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098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Бета-тестирование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39" y="1484784"/>
            <a:ext cx="8229600" cy="438912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Команды ОО «БЛИК» и МАК ЧГК</a:t>
            </a:r>
          </a:p>
          <a:p>
            <a:pPr>
              <a:buClr>
                <a:srgbClr val="FF6600"/>
              </a:buClr>
            </a:pPr>
            <a:r>
              <a:rPr lang="ru-RU" dirty="0"/>
              <a:t>Мамонтлошечка (</a:t>
            </a:r>
            <a:r>
              <a:rPr lang="en-US" dirty="0"/>
              <a:t>ID : 43300</a:t>
            </a:r>
            <a:r>
              <a:rPr lang="ru-RU" dirty="0"/>
              <a:t>)</a:t>
            </a:r>
          </a:p>
          <a:p>
            <a:pPr>
              <a:buClr>
                <a:srgbClr val="FF6600"/>
              </a:buClr>
            </a:pPr>
            <a:r>
              <a:rPr lang="ru-RU" dirty="0"/>
              <a:t>Слёзы Мичурина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ID : 38221</a:t>
            </a:r>
            <a:r>
              <a:rPr lang="ru-RU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D:\Dropbox\Photos\PABS\2015-03-08 16.22.3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4"/>
          <a:stretch/>
        </p:blipFill>
        <p:spPr bwMode="auto">
          <a:xfrm>
            <a:off x="2120939" y="3212974"/>
            <a:ext cx="5112000" cy="3397898"/>
          </a:xfrm>
          <a:prstGeom prst="rect">
            <a:avLst/>
          </a:prstGeom>
          <a:noFill/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83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Бета-тестирование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389120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Добавить сигнатуру фальстарта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Убрать звуковое сопровождение кнопки сброса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Добавить таймеры для режимов «</a:t>
            </a:r>
            <a:r>
              <a:rPr lang="ru-RU" dirty="0" err="1" smtClean="0"/>
              <a:t>Брейн</a:t>
            </a:r>
            <a:r>
              <a:rPr lang="ru-RU" dirty="0" smtClean="0"/>
              <a:t>-ринг» </a:t>
            </a:r>
          </a:p>
          <a:p>
            <a:pPr marL="0" indent="0">
              <a:buClr>
                <a:srgbClr val="FF6600"/>
              </a:buClr>
              <a:buNone/>
            </a:pPr>
            <a:r>
              <a:rPr lang="ru-RU" dirty="0" smtClean="0"/>
              <a:t>и «Своя игра»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D:\Dropbox\Photos\PABS\2015-03-08 13.13.1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6" t="16106" r="19325" b="21361"/>
          <a:stretch/>
        </p:blipFill>
        <p:spPr bwMode="auto">
          <a:xfrm>
            <a:off x="3203848" y="3140967"/>
            <a:ext cx="5436000" cy="3409648"/>
          </a:xfrm>
          <a:prstGeom prst="rect">
            <a:avLst/>
          </a:prstGeom>
          <a:noFill/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693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716" y="188640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Аппаратное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1875126"/>
            <a:ext cx="9144000" cy="61777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00"/>
              </a:lnSpc>
              <a:buClr>
                <a:srgbClr val="FF6600"/>
              </a:buClr>
              <a:buFont typeface="Wingdings 2"/>
              <a:buNone/>
            </a:pPr>
            <a:r>
              <a:rPr lang="ru-RU" sz="2800" dirty="0" smtClean="0"/>
              <a:t>Проект Сергея Зарецкого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80928"/>
            <a:ext cx="2814777" cy="3753036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1" r="15283" b="21259"/>
          <a:stretch/>
        </p:blipFill>
        <p:spPr>
          <a:xfrm>
            <a:off x="4536254" y="2780926"/>
            <a:ext cx="3718909" cy="3754800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86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48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Аппаратное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0" y="2636912"/>
            <a:ext cx="4320000" cy="3240000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6" name="Picture 5" descr="D:\Dropbox\Photos\PABS\2015-02-02 10.47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1" t="9469" r="30829" b="23236"/>
          <a:stretch/>
        </p:blipFill>
        <p:spPr bwMode="auto">
          <a:xfrm>
            <a:off x="4856265" y="2636912"/>
            <a:ext cx="3984377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83668" y="1884094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Пульты игрока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0074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640960" cy="2808312"/>
          </a:xfrm>
        </p:spPr>
        <p:txBody>
          <a:bodyPr>
            <a:noAutofit/>
          </a:bodyPr>
          <a:lstStyle/>
          <a:p>
            <a:pPr algn="ctr"/>
            <a:r>
              <a:rPr lang="ru-RU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ПОРТАТИВНЫЙ АППАРАТНО-ПРОГРАММНЫЙ КОМПЛЕКС НА ПЛАТФОРМЕ </a:t>
            </a:r>
            <a:r>
              <a:rPr lang="en-US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</a:t>
            </a:r>
            <a:r>
              <a:rPr lang="ru-RU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ПРОВЕДЕНИЯ ИНТЕЛЛЕКТУАЛЬНЫХ ИГР </a:t>
            </a:r>
            <a:endParaRPr lang="en-US" sz="42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824" y="3789040"/>
            <a:ext cx="3240360" cy="2736304"/>
          </a:xfrm>
        </p:spPr>
        <p:txBody>
          <a:bodyPr>
            <a:noAutofit/>
          </a:bodyPr>
          <a:lstStyle/>
          <a:p>
            <a:pPr>
              <a:buClr>
                <a:srgbClr val="FF6600"/>
              </a:buClr>
            </a:pPr>
            <a:r>
              <a:rPr lang="ru-RU" sz="2800" dirty="0" smtClean="0"/>
              <a:t>Что? Где? Когда?</a:t>
            </a:r>
            <a:endParaRPr lang="en-US" sz="2800" dirty="0" smtClean="0"/>
          </a:p>
          <a:p>
            <a:pPr>
              <a:buClr>
                <a:srgbClr val="FF6600"/>
              </a:buClr>
            </a:pPr>
            <a:r>
              <a:rPr lang="ru-RU" sz="2800" dirty="0" err="1" smtClean="0"/>
              <a:t>Брейн</a:t>
            </a:r>
            <a:r>
              <a:rPr lang="ru-RU" sz="2800" dirty="0" smtClean="0"/>
              <a:t>-ринг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Своя игра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Тройки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Эрудит квартет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3662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75978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Аппаратное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80"/>
          <a:stretch/>
        </p:blipFill>
        <p:spPr>
          <a:xfrm>
            <a:off x="179512" y="2204864"/>
            <a:ext cx="3327834" cy="3528392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6146" name="Picture 2" descr="D:\Dropbox\Photos\PABS\2015-03-08 13.13.2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1" t="16940" r="22372" b="27544"/>
          <a:stretch/>
        </p:blipFill>
        <p:spPr bwMode="auto">
          <a:xfrm>
            <a:off x="3870830" y="3140968"/>
            <a:ext cx="5076017" cy="3061514"/>
          </a:xfrm>
          <a:prstGeom prst="rect">
            <a:avLst/>
          </a:prstGeom>
          <a:noFill/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88430" y="2204864"/>
            <a:ext cx="4040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Разъемы подключения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2024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6712"/>
            <a:ext cx="9144000" cy="1512168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64904"/>
            <a:ext cx="9144000" cy="108012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3500"/>
              </a:lnSpc>
              <a:buClr>
                <a:srgbClr val="FF6600"/>
              </a:buClr>
              <a:buNone/>
            </a:pPr>
            <a:r>
              <a:rPr lang="ru-RU" sz="2800" dirty="0" smtClean="0"/>
              <a:t>Проект </a:t>
            </a:r>
            <a:r>
              <a:rPr lang="en-US" sz="2800" b="1" dirty="0" err="1" smtClean="0"/>
              <a:t>Brainuino</a:t>
            </a:r>
            <a:r>
              <a:rPr lang="ru-RU" sz="2800" dirty="0" smtClean="0"/>
              <a:t> Дмитрия </a:t>
            </a:r>
            <a:r>
              <a:rPr lang="ru-RU" sz="2800" dirty="0" err="1" smtClean="0"/>
              <a:t>Михерева</a:t>
            </a:r>
            <a:r>
              <a:rPr lang="ru-RU" sz="2800" dirty="0" smtClean="0"/>
              <a:t> </a:t>
            </a:r>
            <a:r>
              <a:rPr lang="en-US" sz="2800" dirty="0" smtClean="0"/>
              <a:t>https</a:t>
            </a:r>
            <a:r>
              <a:rPr lang="en-US" sz="2800" dirty="0"/>
              <a:t>://github.com/mikhirev/brainuino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7464" y="4005064"/>
            <a:ext cx="9171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 smtClean="0"/>
              <a:t>Наличие экрана, позволяющего выводить 2 × 16 символов </a:t>
            </a:r>
            <a:r>
              <a:rPr lang="en-US" sz="2000" dirty="0" smtClean="0"/>
              <a:t>ASCII</a:t>
            </a:r>
            <a:endParaRPr lang="ru-RU" sz="2000" dirty="0" smtClean="0"/>
          </a:p>
          <a:p>
            <a:pPr algn="ctr">
              <a:lnSpc>
                <a:spcPct val="150000"/>
              </a:lnSpc>
            </a:pPr>
            <a:r>
              <a:rPr lang="ru-RU" sz="2000" dirty="0" smtClean="0"/>
              <a:t>Поддержка русского и английского языка</a:t>
            </a:r>
            <a:endParaRPr lang="en-US" sz="2000" dirty="0" smtClean="0"/>
          </a:p>
          <a:p>
            <a:pPr algn="ctr">
              <a:lnSpc>
                <a:spcPct val="150000"/>
              </a:lnSpc>
            </a:pPr>
            <a:r>
              <a:rPr lang="ru-RU" sz="2000" dirty="0" smtClean="0"/>
              <a:t>Опрос портов с интервалом в 20 </a:t>
            </a:r>
            <a:r>
              <a:rPr lang="ru-RU" sz="2000" dirty="0" err="1" smtClean="0"/>
              <a:t>мс</a:t>
            </a:r>
            <a:r>
              <a:rPr lang="ru-RU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21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960" y="1772816"/>
            <a:ext cx="6645424" cy="4389120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Количество строк кода : </a:t>
            </a:r>
            <a:r>
              <a:rPr lang="en-US" sz="2800" dirty="0" smtClean="0"/>
              <a:t>~1000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Лицензия : </a:t>
            </a:r>
            <a:r>
              <a:rPr lang="en-US" sz="2800" dirty="0" smtClean="0"/>
              <a:t>MIT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Ссылка на исходные данные проекта </a:t>
            </a:r>
            <a:r>
              <a:rPr lang="en-US" sz="2800" dirty="0" smtClean="0"/>
              <a:t>https</a:t>
            </a:r>
            <a:r>
              <a:rPr lang="en-US" sz="2800" dirty="0"/>
              <a:t>://</a:t>
            </a:r>
            <a:r>
              <a:rPr lang="en-US" sz="2800" dirty="0" smtClean="0"/>
              <a:t>github.com/Lipotam/PABS</a:t>
            </a:r>
            <a:endParaRPr lang="ru-RU" sz="2800" dirty="0" smtClean="0"/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Ссылка на альбом с фотографиями </a:t>
            </a:r>
            <a:r>
              <a:rPr lang="en-US" sz="2800" dirty="0"/>
              <a:t>http://</a:t>
            </a:r>
            <a:r>
              <a:rPr lang="en-US" sz="2800" dirty="0" smtClean="0"/>
              <a:t>goo.gl/DtYW9d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197127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Что? Где? Когда?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772816"/>
            <a:ext cx="8928992" cy="4551784"/>
          </a:xfrm>
        </p:spPr>
        <p:txBody>
          <a:bodyPr>
            <a:normAutofit/>
          </a:bodyPr>
          <a:lstStyle/>
          <a:p>
            <a:pPr>
              <a:buClr>
                <a:srgbClr val="FF6600"/>
              </a:buClr>
            </a:pPr>
            <a:r>
              <a:rPr lang="ru-RU" dirty="0" smtClean="0"/>
              <a:t>До 6 человек в команде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60 секунд на обсуждение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Звуковой сигнал за 10 секунд до окончания обсуждения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356992"/>
            <a:ext cx="5461422" cy="3028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94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44000" cy="71095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Своя игра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916832"/>
            <a:ext cx="8219256" cy="2520280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До 8 игроков/команд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Возможность ответа </a:t>
            </a:r>
            <a:br>
              <a:rPr lang="ru-RU" dirty="0" smtClean="0"/>
            </a:br>
            <a:r>
              <a:rPr lang="ru-RU" dirty="0" smtClean="0"/>
              <a:t>во время чтения вопроса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Блокировка игрока, </a:t>
            </a:r>
            <a:br>
              <a:rPr lang="ru-RU" dirty="0" smtClean="0"/>
            </a:br>
            <a:r>
              <a:rPr lang="ru-RU" dirty="0" smtClean="0"/>
              <a:t>неправильно ответившего </a:t>
            </a:r>
            <a:br>
              <a:rPr lang="ru-RU" dirty="0" smtClean="0"/>
            </a:br>
            <a:r>
              <a:rPr lang="ru-RU" dirty="0" smtClean="0"/>
              <a:t>на вопрос до окончания </a:t>
            </a:r>
            <a:br>
              <a:rPr lang="ru-RU" dirty="0" smtClean="0"/>
            </a:br>
            <a:r>
              <a:rPr lang="ru-RU" dirty="0" smtClean="0"/>
              <a:t>розыгрыша вопроса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Фальстарт отсутствует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276872"/>
            <a:ext cx="4288903" cy="3216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8096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44000" cy="638944"/>
          </a:xfrm>
        </p:spPr>
        <p:txBody>
          <a:bodyPr>
            <a:noAutofit/>
          </a:bodyPr>
          <a:lstStyle/>
          <a:p>
            <a:pPr algn="ctr"/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Брейн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-ринг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064" y="1988840"/>
            <a:ext cx="3816424" cy="4389120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До 4 команд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Возможность ответа после полного прочтения вопроса </a:t>
            </a:r>
            <a:br>
              <a:rPr lang="ru-RU" dirty="0" smtClean="0"/>
            </a:br>
            <a:r>
              <a:rPr lang="ru-RU" dirty="0" smtClean="0"/>
              <a:t>и подачи сигнала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6" y="1844824"/>
            <a:ext cx="4770178" cy="262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348568" y="4998772"/>
            <a:ext cx="8399896" cy="1526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ct val="20000"/>
              </a:spcBef>
              <a:spcAft>
                <a:spcPts val="1200"/>
              </a:spcAft>
              <a:buClr>
                <a:srgbClr val="FF6600"/>
              </a:buClr>
              <a:buSzPct val="95000"/>
              <a:buFont typeface="Wingdings 2"/>
              <a:buChar char=""/>
            </a:pPr>
            <a:r>
              <a:rPr lang="ru-RU" sz="2600" dirty="0">
                <a:solidFill>
                  <a:prstClr val="white"/>
                </a:solidFill>
              </a:rPr>
              <a:t>Блокировка команды, </a:t>
            </a:r>
            <a:r>
              <a:rPr lang="ru-RU" sz="2600" dirty="0" smtClean="0">
                <a:solidFill>
                  <a:prstClr val="white"/>
                </a:solidFill>
              </a:rPr>
              <a:t>неправильно </a:t>
            </a:r>
            <a:r>
              <a:rPr lang="ru-RU" sz="2600" dirty="0">
                <a:solidFill>
                  <a:prstClr val="white"/>
                </a:solidFill>
              </a:rPr>
              <a:t>ответившей на вопрос до окончания розыгрыша вопроса</a:t>
            </a:r>
          </a:p>
          <a:p>
            <a:pPr marL="274320" lvl="0" indent="-274320">
              <a:spcBef>
                <a:spcPct val="20000"/>
              </a:spcBef>
              <a:spcAft>
                <a:spcPts val="1200"/>
              </a:spcAft>
              <a:buClr>
                <a:srgbClr val="FF6600"/>
              </a:buClr>
              <a:buSzPct val="95000"/>
              <a:buFont typeface="Wingdings 2"/>
              <a:buChar char=""/>
            </a:pPr>
            <a:r>
              <a:rPr lang="ru-RU" sz="2600" dirty="0">
                <a:solidFill>
                  <a:prstClr val="white"/>
                </a:solidFill>
              </a:rPr>
              <a:t>Фальстарт присутствует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3090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00808"/>
            <a:ext cx="9144000" cy="722344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Основные возможности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7568"/>
            <a:ext cx="8229600" cy="3509744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До 5 игроков/команд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Звуковое сопровождение событий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Отображение  цифровой информации на дисплее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порта </a:t>
            </a:r>
            <a:r>
              <a:rPr lang="en-US" dirty="0" smtClean="0"/>
              <a:t>Mini USB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аккумуляторов 9-12 вольт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блока питания 9-12 вольт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Вывод информации через </a:t>
            </a:r>
            <a:r>
              <a:rPr lang="en-US" dirty="0" smtClean="0"/>
              <a:t>Serial Port</a:t>
            </a:r>
            <a:endParaRPr lang="ru-RU" dirty="0" smtClean="0"/>
          </a:p>
          <a:p>
            <a:pPr>
              <a:buClr>
                <a:srgbClr val="FF6600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3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Платформа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326208"/>
            <a:ext cx="2880320" cy="2534840"/>
          </a:xfrm>
        </p:spPr>
      </p:pic>
      <p:sp>
        <p:nvSpPr>
          <p:cNvPr id="4" name="TextBox 3"/>
          <p:cNvSpPr txBox="1"/>
          <p:nvPr/>
        </p:nvSpPr>
        <p:spPr>
          <a:xfrm>
            <a:off x="395536" y="1682805"/>
            <a:ext cx="3168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6600"/>
                </a:solidFill>
              </a:rPr>
              <a:t>Arduino</a:t>
            </a:r>
            <a:r>
              <a:rPr lang="en-US" sz="2800" b="1" dirty="0" smtClean="0"/>
              <a:t> 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en-US" sz="2800" b="1" dirty="0" smtClean="0"/>
              <a:t>Nano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88024" y="1754813"/>
            <a:ext cx="33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6600"/>
                </a:solidFill>
              </a:rPr>
              <a:t>Arduino</a:t>
            </a:r>
            <a:r>
              <a:rPr lang="en-US" sz="2800" b="1" dirty="0" smtClean="0"/>
              <a:t> 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en-US" sz="2800" b="1" dirty="0" smtClean="0"/>
              <a:t>Uno</a:t>
            </a:r>
            <a:endParaRPr lang="en-US" sz="28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76056" y="1988840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4048" y="1982868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27" y="1604243"/>
            <a:ext cx="2746401" cy="218479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938321"/>
              </p:ext>
            </p:extLst>
          </p:nvPr>
        </p:nvGraphicFramePr>
        <p:xfrm>
          <a:off x="313430" y="3947391"/>
          <a:ext cx="8579050" cy="27219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62297"/>
                <a:gridCol w="4916753"/>
              </a:tblGrid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Микроконтроллер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ATmega328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Рабочее напряжение (логическая уровень)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5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Входное напряжение (рекомендуемое)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7-12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Входное напряжение (предельное)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6-20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94085">
                <a:tc>
                  <a:txBody>
                    <a:bodyPr/>
                    <a:lstStyle/>
                    <a:p>
                      <a:r>
                        <a:rPr lang="ru-RU" sz="1400" dirty="0"/>
                        <a:t>Цифровые Входы/Выходы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14 (6 из которых могут использоваться как выходы ШИМ)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rgbClr val="0B5293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400" dirty="0"/>
                        <a:t>Аналоговые входы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Постоянный ток через вход/выход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40 мА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36296">
                <a:tc>
                  <a:txBody>
                    <a:bodyPr/>
                    <a:lstStyle/>
                    <a:p>
                      <a:r>
                        <a:rPr lang="ru-RU" sz="1400" dirty="0" err="1"/>
                        <a:t>Флеш</a:t>
                      </a:r>
                      <a:r>
                        <a:rPr lang="ru-RU" sz="1400" dirty="0"/>
                        <a:t>-память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32 </a:t>
                      </a:r>
                      <a:r>
                        <a:rPr lang="ru-RU" sz="1400" dirty="0"/>
                        <a:t>Кб </a:t>
                      </a:r>
                      <a:r>
                        <a:rPr lang="ru-RU" sz="1400" dirty="0" smtClean="0"/>
                        <a:t>при </a:t>
                      </a:r>
                      <a:r>
                        <a:rPr lang="ru-RU" sz="1400" dirty="0"/>
                        <a:t>этом 2 Кб используются для загрузчика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/>
                        <a:t>ОЗУ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 Кб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en-US" sz="1400"/>
                        <a:t>EEPROM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 Кб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400" dirty="0"/>
                        <a:t>Тактовая частота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16 МГц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407286"/>
              </p:ext>
            </p:extLst>
          </p:nvPr>
        </p:nvGraphicFramePr>
        <p:xfrm>
          <a:off x="323528" y="3573016"/>
          <a:ext cx="8615352" cy="274320"/>
        </p:xfrm>
        <a:graphic>
          <a:graphicData uri="http://schemas.openxmlformats.org/drawingml/2006/table">
            <a:tbl>
              <a:tblPr/>
              <a:tblGrid>
                <a:gridCol w="2350655"/>
                <a:gridCol w="3121953"/>
                <a:gridCol w="3142744"/>
              </a:tblGrid>
              <a:tr h="202312">
                <a:tc>
                  <a:txBody>
                    <a:bodyPr/>
                    <a:lstStyle/>
                    <a:p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Размеры</a:t>
                      </a: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1.85 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× 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4.2 см</a:t>
                      </a: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ru-RU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×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6</a:t>
                      </a: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 см</a:t>
                      </a:r>
                      <a:endParaRPr kumimoji="0"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343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2736"/>
            <a:ext cx="9144000" cy="136815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Функциональная схема устройства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023585"/>
              </p:ext>
            </p:extLst>
          </p:nvPr>
        </p:nvGraphicFramePr>
        <p:xfrm>
          <a:off x="2123728" y="2348880"/>
          <a:ext cx="5472608" cy="4298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Visio" r:id="rId4" imgW="4193274" imgH="3779190" progId="Visio.Drawing.11">
                  <p:embed/>
                </p:oleObj>
              </mc:Choice>
              <mc:Fallback>
                <p:oleObj name="Visio" r:id="rId4" imgW="4193274" imgH="37791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2348880"/>
                        <a:ext cx="5472608" cy="42988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9952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подключения устройств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1" t="764" r="4288" b="2882"/>
          <a:stretch/>
        </p:blipFill>
        <p:spPr>
          <a:xfrm>
            <a:off x="539552" y="1124744"/>
            <a:ext cx="8064896" cy="5552215"/>
          </a:xfrm>
        </p:spPr>
      </p:pic>
    </p:spTree>
    <p:extLst>
      <p:ext uri="{BB962C8B-B14F-4D97-AF65-F5344CB8AC3E}">
        <p14:creationId xmlns:p14="http://schemas.microsoft.com/office/powerpoint/2010/main" val="270897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</TotalTime>
  <Words>398</Words>
  <Application>Microsoft Office PowerPoint</Application>
  <PresentationFormat>On-screen Show (4:3)</PresentationFormat>
  <Paragraphs>109</Paragraphs>
  <Slides>22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Flow</vt:lpstr>
      <vt:lpstr>Visio</vt:lpstr>
      <vt:lpstr>Portable Arduino Brain System</vt:lpstr>
      <vt:lpstr>ПОРТАТИВНЫЙ АППАРАТНО-ПРОГРАММНЫЙ КОМПЛЕКС НА ПЛАТФОРМЕ ARDUINO ДЛЯ ПРОВЕДЕНИЯ ИНТЕЛЛЕКТУАЛЬНЫХ ИГР </vt:lpstr>
      <vt:lpstr>Что? Где? Когда?</vt:lpstr>
      <vt:lpstr>Своя игра</vt:lpstr>
      <vt:lpstr>Брейн-ринг</vt:lpstr>
      <vt:lpstr>Основные возможности  системы</vt:lpstr>
      <vt:lpstr>Платформа Arduino</vt:lpstr>
      <vt:lpstr>Функциональная схема устройства</vt:lpstr>
      <vt:lpstr>Схема подключения устройств</vt:lpstr>
      <vt:lpstr>Схема подавления  дребезга кнопок</vt:lpstr>
      <vt:lpstr>Пульты игроков</vt:lpstr>
      <vt:lpstr>Соединительный кабель</vt:lpstr>
      <vt:lpstr>Двухсегментный цифровой дисплей</vt:lpstr>
      <vt:lpstr>Светодиодный индикатор активного игрока</vt:lpstr>
      <vt:lpstr>Альфа-тестирование системы</vt:lpstr>
      <vt:lpstr>Бета-тестирование</vt:lpstr>
      <vt:lpstr>Бета-тестирование</vt:lpstr>
      <vt:lpstr>Аппаратное сравнение  с аналогом</vt:lpstr>
      <vt:lpstr>Аппаратное сравнение  с аналогом</vt:lpstr>
      <vt:lpstr>Аппаратное сравнение  с аналогом</vt:lpstr>
      <vt:lpstr>Программное сравнение  с аналогом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Arduino Brain System</dc:title>
  <dc:creator>Ponkratov, Artyom</dc:creator>
  <cp:lastModifiedBy>Ponkratov, Artyom</cp:lastModifiedBy>
  <cp:revision>44</cp:revision>
  <dcterms:created xsi:type="dcterms:W3CDTF">2015-03-04T08:58:30Z</dcterms:created>
  <dcterms:modified xsi:type="dcterms:W3CDTF">2015-03-12T10:32:04Z</dcterms:modified>
</cp:coreProperties>
</file>